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7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4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0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51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0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8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79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7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3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8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2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7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F540-B70B-4BA1-B820-16FE90FCEC4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0DF3E-8A6D-4962-8870-73587991A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25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60CF3E6C-9F33-475B-93E9-7EB67AC92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6655" y="8013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SMART LED LAMP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B52BAC-AE09-4E29-9F99-2F29BFF69CB9}"/>
              </a:ext>
            </a:extLst>
          </p:cNvPr>
          <p:cNvSpPr txBox="1"/>
          <p:nvPr/>
        </p:nvSpPr>
        <p:spPr>
          <a:xfrm>
            <a:off x="1399807" y="405596"/>
            <a:ext cx="6563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which contains the PCB and the bulb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7878E-ED4F-4668-97CC-192B717D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3" r="11596"/>
          <a:stretch/>
        </p:blipFill>
        <p:spPr>
          <a:xfrm>
            <a:off x="820840" y="928816"/>
            <a:ext cx="9971354" cy="57806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E269AE-D095-4076-93B6-3E3DB8996D60}"/>
              </a:ext>
            </a:extLst>
          </p:cNvPr>
          <p:cNvCxnSpPr/>
          <p:nvPr/>
        </p:nvCxnSpPr>
        <p:spPr>
          <a:xfrm flipH="1">
            <a:off x="8894170" y="2575737"/>
            <a:ext cx="559293" cy="443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A9BCCC-4CB1-40AA-B8A7-62A90FD124E9}"/>
              </a:ext>
            </a:extLst>
          </p:cNvPr>
          <p:cNvSpPr txBox="1"/>
          <p:nvPr/>
        </p:nvSpPr>
        <p:spPr>
          <a:xfrm>
            <a:off x="9321553" y="220640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9D93D2-250D-433C-B9F1-C3133E4EB6EA}"/>
              </a:ext>
            </a:extLst>
          </p:cNvPr>
          <p:cNvCxnSpPr/>
          <p:nvPr/>
        </p:nvCxnSpPr>
        <p:spPr>
          <a:xfrm flipH="1" flipV="1">
            <a:off x="7634796" y="4403324"/>
            <a:ext cx="656948" cy="1367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64E5B6-7D47-4CAD-BDA3-E851084EFEA4}"/>
              </a:ext>
            </a:extLst>
          </p:cNvPr>
          <p:cNvSpPr txBox="1"/>
          <p:nvPr/>
        </p:nvSpPr>
        <p:spPr>
          <a:xfrm>
            <a:off x="8442664" y="577048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D328D-FF5F-4F25-9066-9E72F1CEC215}"/>
              </a:ext>
            </a:extLst>
          </p:cNvPr>
          <p:cNvSpPr txBox="1"/>
          <p:nvPr/>
        </p:nvSpPr>
        <p:spPr>
          <a:xfrm>
            <a:off x="8291744" y="5770485"/>
            <a:ext cx="88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33057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57A72-290F-4428-9BB0-6C037ACFDED4}"/>
              </a:ext>
            </a:extLst>
          </p:cNvPr>
          <p:cNvSpPr txBox="1"/>
          <p:nvPr/>
        </p:nvSpPr>
        <p:spPr>
          <a:xfrm>
            <a:off x="1351643" y="351017"/>
            <a:ext cx="444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3D Model Of PCB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3E9B-1556-46D9-80A0-97B76403E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6" t="1072" r="561" b="3908"/>
          <a:stretch/>
        </p:blipFill>
        <p:spPr>
          <a:xfrm>
            <a:off x="1351643" y="912073"/>
            <a:ext cx="9782985" cy="58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737" y="62313"/>
            <a:ext cx="10515600" cy="1325563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Estimated Budget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004523"/>
              </p:ext>
            </p:extLst>
          </p:nvPr>
        </p:nvGraphicFramePr>
        <p:xfrm>
          <a:off x="1556238" y="777875"/>
          <a:ext cx="9100039" cy="59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Diode rectifier bridge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Relay switch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 ports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55.00 x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 header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LED panel</a:t>
                      </a:r>
                      <a:r>
                        <a:rPr lang="en-US" baseline="0" dirty="0"/>
                        <a:t> 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Atmega328p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Hc05 Bluetooth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10.00 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7805 regulator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PCB 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7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3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Marketing and Sales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Product packaging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Material - Cardboard , bubble wrap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Content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Product 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Product Logo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Price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Warranty period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Special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Contact information</a:t>
            </a:r>
          </a:p>
          <a:p>
            <a:pPr lvl="4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056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717847"/>
            <a:ext cx="10515600" cy="5459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Marketing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Methods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Through social media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Sharing flyers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Using brand advocates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Marketing Plan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69900"/>
              </p:ext>
            </p:extLst>
          </p:nvPr>
        </p:nvGraphicFramePr>
        <p:xfrm>
          <a:off x="1695509" y="3754738"/>
          <a:ext cx="82222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0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per unit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73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Amount of first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1485000.00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34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763" y="13495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Repair and Maintenance</a:t>
            </a:r>
          </a:p>
          <a:p>
            <a:r>
              <a:rPr lang="en-US" dirty="0">
                <a:solidFill>
                  <a:schemeClr val="bg1"/>
                </a:solidFill>
              </a:rPr>
              <a:t>One year warranty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Reuse</a:t>
            </a:r>
          </a:p>
          <a:p>
            <a:r>
              <a:rPr lang="en-US" dirty="0">
                <a:solidFill>
                  <a:schemeClr val="bg1"/>
                </a:solidFill>
              </a:rPr>
              <a:t>A discount for an exchange of a used bulb to a new one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84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16AA-2602-44AE-9920-CAE72DA1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1376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devices are conquering the market. A smart LED light will be a high demanding product.</a:t>
            </a:r>
          </a:p>
          <a:p>
            <a:r>
              <a:rPr lang="en-US" dirty="0">
                <a:solidFill>
                  <a:schemeClr val="bg1"/>
                </a:solidFill>
              </a:rPr>
              <a:t>Following are the results of a survey done regarding this product.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chemeClr val="bg1"/>
                </a:solidFill>
              </a:rPr>
              <a:t>Are you interested in buying this kind of a product?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i="1" dirty="0"/>
          </a:p>
          <a:p>
            <a:pPr>
              <a:buFont typeface="Wingdings" panose="05000000000000000000" pitchFamily="2" charset="2"/>
              <a:buChar char="v"/>
            </a:pPr>
            <a:endParaRPr lang="en-US" i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chemeClr val="bg1"/>
                </a:solidFill>
              </a:rPr>
              <a:t>How much are willing to pay for this product?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23140"/>
              </p:ext>
            </p:extLst>
          </p:nvPr>
        </p:nvGraphicFramePr>
        <p:xfrm>
          <a:off x="1903811" y="4253994"/>
          <a:ext cx="8128000" cy="7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7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15.25 %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50.85 %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30.51 %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500807"/>
              </p:ext>
            </p:extLst>
          </p:nvPr>
        </p:nvGraphicFramePr>
        <p:xfrm>
          <a:off x="1903811" y="5791201"/>
          <a:ext cx="8126100" cy="73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3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500 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 – 1000 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 1000/=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57.63 %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30.51 %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27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3430FBA-D655-442E-AB5B-48F6D609E56B}"/>
              </a:ext>
            </a:extLst>
          </p:cNvPr>
          <p:cNvGrpSpPr/>
          <p:nvPr/>
        </p:nvGrpSpPr>
        <p:grpSpPr>
          <a:xfrm>
            <a:off x="1101213" y="765841"/>
            <a:ext cx="10563320" cy="5326318"/>
            <a:chOff x="1101213" y="816078"/>
            <a:chExt cx="10563320" cy="532631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488F3C-6807-4594-9C06-4F0ACC37E9B8}"/>
                </a:ext>
              </a:extLst>
            </p:cNvPr>
            <p:cNvGrpSpPr/>
            <p:nvPr/>
          </p:nvGrpSpPr>
          <p:grpSpPr>
            <a:xfrm>
              <a:off x="1101213" y="816078"/>
              <a:ext cx="8986683" cy="5326318"/>
              <a:chOff x="549378" y="-489155"/>
              <a:chExt cx="9652819" cy="656487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425A314-C2FF-47E0-8AF3-269F4118CE42}"/>
                  </a:ext>
                </a:extLst>
              </p:cNvPr>
              <p:cNvSpPr/>
              <p:nvPr/>
            </p:nvSpPr>
            <p:spPr>
              <a:xfrm>
                <a:off x="5328469" y="2241754"/>
                <a:ext cx="1691148" cy="241873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2A4BAC-8E55-4E1C-8D6C-857572D3510F}"/>
                  </a:ext>
                </a:extLst>
              </p:cNvPr>
              <p:cNvSpPr/>
              <p:nvPr/>
            </p:nvSpPr>
            <p:spPr>
              <a:xfrm>
                <a:off x="1640759" y="2063545"/>
                <a:ext cx="2084438" cy="100289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9787F9F-0089-4CD4-970E-5D77DD4A2FCE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1080626" y="2564990"/>
                <a:ext cx="56013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A988042-ABBA-4B0B-8BA4-18015FEA2076}"/>
                  </a:ext>
                </a:extLst>
              </p:cNvPr>
              <p:cNvSpPr/>
              <p:nvPr/>
            </p:nvSpPr>
            <p:spPr>
              <a:xfrm>
                <a:off x="7706032" y="2939845"/>
                <a:ext cx="1811594" cy="71529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A lightbulb">
                <a:extLst>
                  <a:ext uri="{FF2B5EF4-FFF2-40B4-BE49-F238E27FC236}">
                    <a16:creationId xmlns:a16="http://schemas.microsoft.com/office/drawing/2014/main" id="{41AFB620-8386-4550-BBF6-92F7CA0DD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10616" y="-489155"/>
                <a:ext cx="2691581" cy="2691581"/>
              </a:xfrm>
              <a:prstGeom prst="rect">
                <a:avLst/>
              </a:prstGeom>
            </p:spPr>
          </p:pic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7A95B5D4-46DB-4B66-A056-57586CCE3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4722" y="2564990"/>
                <a:ext cx="1584222" cy="1141771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C80CC9F-1732-4A16-94A6-583446597D4E}"/>
                  </a:ext>
                </a:extLst>
              </p:cNvPr>
              <p:cNvCxnSpPr/>
              <p:nvPr/>
            </p:nvCxnSpPr>
            <p:spPr>
              <a:xfrm>
                <a:off x="549378" y="1582994"/>
                <a:ext cx="809317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0278EC-0AE7-415A-8713-60E90EE13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378" y="1838635"/>
                <a:ext cx="7749048" cy="4362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911EF67-CF9F-4BFC-8A09-82BAE6347CEC}"/>
                  </a:ext>
                </a:extLst>
              </p:cNvPr>
              <p:cNvCxnSpPr/>
              <p:nvPr/>
            </p:nvCxnSpPr>
            <p:spPr>
              <a:xfrm>
                <a:off x="8298426" y="1882263"/>
                <a:ext cx="0" cy="105758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BB61E74-5567-43E3-9DB1-20316DAFB7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3446" y="1838635"/>
                <a:ext cx="0" cy="110121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4C1DD93-3E76-4BAA-86FD-0B7B361541C9}"/>
                  </a:ext>
                </a:extLst>
              </p:cNvPr>
              <p:cNvCxnSpPr/>
              <p:nvPr/>
            </p:nvCxnSpPr>
            <p:spPr>
              <a:xfrm>
                <a:off x="7019617" y="3429000"/>
                <a:ext cx="68641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B689D6F9-48BE-42C0-86EF-AEA60014C083}"/>
                  </a:ext>
                </a:extLst>
              </p:cNvPr>
              <p:cNvSpPr/>
              <p:nvPr/>
            </p:nvSpPr>
            <p:spPr>
              <a:xfrm>
                <a:off x="4187927" y="5253499"/>
                <a:ext cx="3972232" cy="82222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DDFCABA-541E-43FD-A938-3A173656FA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069" y="1589344"/>
                <a:ext cx="12700" cy="1150374"/>
              </a:xfrm>
              <a:prstGeom prst="straightConnector1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7">
                <a:extLst>
                  <a:ext uri="{FF2B5EF4-FFF2-40B4-BE49-F238E27FC236}">
                    <a16:creationId xmlns:a16="http://schemas.microsoft.com/office/drawing/2014/main" id="{0C2ADA4C-53C3-4BF3-985C-38F3D436E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0626" y="1814053"/>
                <a:ext cx="0" cy="750937"/>
              </a:xfrm>
              <a:prstGeom prst="straightConnector1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ADCE69-2650-4D81-99D4-0D1F5A0BE7EC}"/>
                  </a:ext>
                </a:extLst>
              </p:cNvPr>
              <p:cNvCxnSpPr/>
              <p:nvPr/>
            </p:nvCxnSpPr>
            <p:spPr>
              <a:xfrm>
                <a:off x="731069" y="2739718"/>
                <a:ext cx="90969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9C2C329-2F71-4320-B04A-9A5F88599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168" y="4660489"/>
                <a:ext cx="9832" cy="59301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C61AA7A-6267-45B9-A358-45BE74D8DCE7}"/>
                </a:ext>
              </a:extLst>
            </p:cNvPr>
            <p:cNvSpPr txBox="1"/>
            <p:nvPr/>
          </p:nvSpPr>
          <p:spPr>
            <a:xfrm>
              <a:off x="1282189" y="2184806"/>
              <a:ext cx="1190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230V(AC)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9CBF8BE-0739-473A-BC6A-2198CCBB177A}"/>
                </a:ext>
              </a:extLst>
            </p:cNvPr>
            <p:cNvSpPr txBox="1"/>
            <p:nvPr/>
          </p:nvSpPr>
          <p:spPr>
            <a:xfrm>
              <a:off x="4295731" y="2964458"/>
              <a:ext cx="1185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5V(DC)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2380F5-666B-4031-8146-2BFA4A7EF097}"/>
                </a:ext>
              </a:extLst>
            </p:cNvPr>
            <p:cNvSpPr txBox="1"/>
            <p:nvPr/>
          </p:nvSpPr>
          <p:spPr>
            <a:xfrm>
              <a:off x="5246342" y="3695535"/>
              <a:ext cx="2182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Microcontroller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Atmega328p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061FEEC-9EE7-46B0-8289-0A7185573E13}"/>
                </a:ext>
              </a:extLst>
            </p:cNvPr>
            <p:cNvSpPr txBox="1"/>
            <p:nvPr/>
          </p:nvSpPr>
          <p:spPr>
            <a:xfrm>
              <a:off x="5029841" y="5557621"/>
              <a:ext cx="2470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Bluetooth Module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HC05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C336E6-A16B-4BC8-B329-8A6CA6AA0891}"/>
                </a:ext>
              </a:extLst>
            </p:cNvPr>
            <p:cNvSpPr txBox="1"/>
            <p:nvPr/>
          </p:nvSpPr>
          <p:spPr>
            <a:xfrm>
              <a:off x="7544506" y="3709947"/>
              <a:ext cx="2182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Relay Switch</a:t>
              </a:r>
            </a:p>
          </p:txBody>
        </p:sp>
        <p:pic>
          <p:nvPicPr>
            <p:cNvPr id="81" name="Graphic 80" descr="Smart Phone with solid fill">
              <a:extLst>
                <a:ext uri="{FF2B5EF4-FFF2-40B4-BE49-F238E27FC236}">
                  <a16:creationId xmlns:a16="http://schemas.microsoft.com/office/drawing/2014/main" id="{85AD82EE-97BF-4C1C-9206-E059E8AE6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28348" y="4600534"/>
              <a:ext cx="1536185" cy="1536185"/>
            </a:xfrm>
            <a:prstGeom prst="rect">
              <a:avLst/>
            </a:prstGeom>
          </p:spPr>
        </p:pic>
        <p:pic>
          <p:nvPicPr>
            <p:cNvPr id="83" name="Graphic 82" descr="Power outline">
              <a:extLst>
                <a:ext uri="{FF2B5EF4-FFF2-40B4-BE49-F238E27FC236}">
                  <a16:creationId xmlns:a16="http://schemas.microsoft.com/office/drawing/2014/main" id="{21D27FB9-D9C6-4392-913B-B296549B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30756" y="5102942"/>
              <a:ext cx="531370" cy="531370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5D24C53-5955-432B-B28D-DD2FCF63D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7137" y="4994168"/>
              <a:ext cx="0" cy="4811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06F11D2-EF21-4E7E-BDEE-800EFD2DA93A}"/>
              </a:ext>
            </a:extLst>
          </p:cNvPr>
          <p:cNvSpPr txBox="1"/>
          <p:nvPr/>
        </p:nvSpPr>
        <p:spPr>
          <a:xfrm>
            <a:off x="2430889" y="2989384"/>
            <a:ext cx="143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down    voltage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B87C7AD-F243-4954-A6FC-0399E8EF87D6}"/>
              </a:ext>
            </a:extLst>
          </p:cNvPr>
          <p:cNvCxnSpPr/>
          <p:nvPr/>
        </p:nvCxnSpPr>
        <p:spPr>
          <a:xfrm flipH="1">
            <a:off x="8434316" y="5745707"/>
            <a:ext cx="192433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90174A5-51B3-4F1A-9370-95B9C4F1256A}"/>
              </a:ext>
            </a:extLst>
          </p:cNvPr>
          <p:cNvSpPr txBox="1"/>
          <p:nvPr/>
        </p:nvSpPr>
        <p:spPr>
          <a:xfrm>
            <a:off x="1101213" y="507066"/>
            <a:ext cx="549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Block</a:t>
            </a:r>
            <a:r>
              <a:rPr lang="en-US" sz="4000" dirty="0"/>
              <a:t> </a:t>
            </a:r>
            <a:r>
              <a:rPr lang="en-US" sz="3600" dirty="0">
                <a:solidFill>
                  <a:srgbClr val="0070C0"/>
                </a:solidFill>
              </a:rPr>
              <a:t>Diagram Of Circuit </a:t>
            </a:r>
          </a:p>
        </p:txBody>
      </p:sp>
    </p:spTree>
    <p:extLst>
      <p:ext uri="{BB962C8B-B14F-4D97-AF65-F5344CB8AC3E}">
        <p14:creationId xmlns:p14="http://schemas.microsoft.com/office/powerpoint/2010/main" val="32718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7ACCC-9071-4346-9963-CD623C20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8" y="1176866"/>
            <a:ext cx="9564063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066ED-F6B7-4870-B506-66EFF9DA6803}"/>
              </a:ext>
            </a:extLst>
          </p:cNvPr>
          <p:cNvSpPr txBox="1"/>
          <p:nvPr/>
        </p:nvSpPr>
        <p:spPr>
          <a:xfrm>
            <a:off x="1174813" y="321847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Proteus Simulation</a:t>
            </a:r>
            <a:endParaRPr lang="en-US" sz="4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946AA8-A03D-43E4-BDE9-D9D29C4A7553}"/>
              </a:ext>
            </a:extLst>
          </p:cNvPr>
          <p:cNvCxnSpPr/>
          <p:nvPr/>
        </p:nvCxnSpPr>
        <p:spPr>
          <a:xfrm>
            <a:off x="6095999" y="2538484"/>
            <a:ext cx="673291" cy="890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4EFCA33E-3F84-4292-8F19-96696AF80E57}"/>
              </a:ext>
            </a:extLst>
          </p:cNvPr>
          <p:cNvSpPr/>
          <p:nvPr/>
        </p:nvSpPr>
        <p:spPr>
          <a:xfrm rot="16200000">
            <a:off x="2206849" y="3260033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82928A-7597-48E0-B579-D7CE10C9087F}"/>
              </a:ext>
            </a:extLst>
          </p:cNvPr>
          <p:cNvSpPr/>
          <p:nvPr/>
        </p:nvSpPr>
        <p:spPr>
          <a:xfrm rot="16200000">
            <a:off x="3408347" y="3119236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C81745-39F5-4B96-8B31-44422B1E8B77}"/>
              </a:ext>
            </a:extLst>
          </p:cNvPr>
          <p:cNvSpPr/>
          <p:nvPr/>
        </p:nvSpPr>
        <p:spPr>
          <a:xfrm rot="16200000">
            <a:off x="4855457" y="2769767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B170D6-491F-4E19-B0B2-C8532F05199D}"/>
              </a:ext>
            </a:extLst>
          </p:cNvPr>
          <p:cNvSpPr/>
          <p:nvPr/>
        </p:nvSpPr>
        <p:spPr>
          <a:xfrm rot="16200000">
            <a:off x="7309623" y="5862782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BD20746-7EA3-41E3-AD8C-2FFD2C2DD0A8}"/>
              </a:ext>
            </a:extLst>
          </p:cNvPr>
          <p:cNvSpPr/>
          <p:nvPr/>
        </p:nvSpPr>
        <p:spPr>
          <a:xfrm rot="16200000">
            <a:off x="9853126" y="3365515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EF6DE0-6F97-44DF-AB3F-1EA7BF64B0CC}"/>
              </a:ext>
            </a:extLst>
          </p:cNvPr>
          <p:cNvSpPr/>
          <p:nvPr/>
        </p:nvSpPr>
        <p:spPr>
          <a:xfrm rot="10800000">
            <a:off x="9607993" y="3882820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988459-6E05-484C-9D3D-3B11CA15E530}"/>
              </a:ext>
            </a:extLst>
          </p:cNvPr>
          <p:cNvSpPr txBox="1"/>
          <p:nvPr/>
        </p:nvSpPr>
        <p:spPr>
          <a:xfrm>
            <a:off x="1204177" y="273595"/>
            <a:ext cx="773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PCB Design Using Altium Designer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6FD02-90EC-4C3C-ABF8-D312919F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781" y="691295"/>
            <a:ext cx="3960707" cy="2911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32532-0B46-4FD9-BD68-8AD640B4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94" y="3792119"/>
            <a:ext cx="3935194" cy="2911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D9ED4-28D8-43AC-8C42-984AC4E12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4" y="1239095"/>
            <a:ext cx="7731187" cy="51060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7878697-13BB-4031-AA1F-3210847AF57F}"/>
              </a:ext>
            </a:extLst>
          </p:cNvPr>
          <p:cNvSpPr/>
          <p:nvPr/>
        </p:nvSpPr>
        <p:spPr>
          <a:xfrm rot="16200000">
            <a:off x="1764965" y="3103426"/>
            <a:ext cx="490265" cy="16088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08863C9-A64E-4033-A19D-874680DD2641}"/>
              </a:ext>
            </a:extLst>
          </p:cNvPr>
          <p:cNvSpPr/>
          <p:nvPr/>
        </p:nvSpPr>
        <p:spPr>
          <a:xfrm rot="16200000">
            <a:off x="357129" y="3103427"/>
            <a:ext cx="490266" cy="16087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F8CEABD-24B7-4509-B6A1-6D135C7A38AC}"/>
              </a:ext>
            </a:extLst>
          </p:cNvPr>
          <p:cNvSpPr/>
          <p:nvPr/>
        </p:nvSpPr>
        <p:spPr>
          <a:xfrm rot="10800000">
            <a:off x="4161774" y="1671144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90822CB-F447-4773-9D15-D91C84820524}"/>
              </a:ext>
            </a:extLst>
          </p:cNvPr>
          <p:cNvSpPr/>
          <p:nvPr/>
        </p:nvSpPr>
        <p:spPr>
          <a:xfrm rot="10800000">
            <a:off x="5344188" y="5618905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CC66EE-F5BA-444B-8957-94396957A7FB}"/>
              </a:ext>
            </a:extLst>
          </p:cNvPr>
          <p:cNvSpPr/>
          <p:nvPr/>
        </p:nvSpPr>
        <p:spPr>
          <a:xfrm>
            <a:off x="6521347" y="3056897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2F9007-19CB-401D-B890-0BAE02C37F7C}"/>
              </a:ext>
            </a:extLst>
          </p:cNvPr>
          <p:cNvSpPr/>
          <p:nvPr/>
        </p:nvSpPr>
        <p:spPr>
          <a:xfrm>
            <a:off x="6685792" y="2310110"/>
            <a:ext cx="490265" cy="1269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74804-B1FF-4AB8-B698-A19FAEBE61E6}"/>
              </a:ext>
            </a:extLst>
          </p:cNvPr>
          <p:cNvSpPr txBox="1"/>
          <p:nvPr/>
        </p:nvSpPr>
        <p:spPr>
          <a:xfrm>
            <a:off x="1357426" y="284129"/>
            <a:ext cx="651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Programming AVR Microchip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13DD0-9502-4384-83BC-38978E08D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62" t="546" r="8842" b="-546"/>
          <a:stretch/>
        </p:blipFill>
        <p:spPr>
          <a:xfrm>
            <a:off x="897504" y="930460"/>
            <a:ext cx="10369936" cy="5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9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03FF0-1944-48CD-9EA3-E9277D274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r="8798"/>
          <a:stretch/>
        </p:blipFill>
        <p:spPr>
          <a:xfrm>
            <a:off x="1232452" y="1073935"/>
            <a:ext cx="3448878" cy="5654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B0107-B2C5-4DA4-8306-63E43AAE683A}"/>
              </a:ext>
            </a:extLst>
          </p:cNvPr>
          <p:cNvSpPr txBox="1"/>
          <p:nvPr/>
        </p:nvSpPr>
        <p:spPr>
          <a:xfrm flipH="1">
            <a:off x="1324077" y="219138"/>
            <a:ext cx="938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Mobile Application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9B23E-3501-452F-9B2E-427902CBC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87" y="1080747"/>
            <a:ext cx="6675703" cy="3465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0DBD1-AD6A-43A9-AB43-578AB8E68BA8}"/>
              </a:ext>
            </a:extLst>
          </p:cNvPr>
          <p:cNvSpPr txBox="1"/>
          <p:nvPr/>
        </p:nvSpPr>
        <p:spPr>
          <a:xfrm>
            <a:off x="5227543" y="5042516"/>
            <a:ext cx="65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An user-friendly interface is been developed for the user to communicate with the Smart Lamp.</a:t>
            </a:r>
          </a:p>
        </p:txBody>
      </p:sp>
    </p:spTree>
    <p:extLst>
      <p:ext uri="{BB962C8B-B14F-4D97-AF65-F5344CB8AC3E}">
        <p14:creationId xmlns:p14="http://schemas.microsoft.com/office/powerpoint/2010/main" val="420973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F72DB6-B356-449B-ACD4-E3AA4271455E}"/>
              </a:ext>
            </a:extLst>
          </p:cNvPr>
          <p:cNvSpPr txBox="1"/>
          <p:nvPr/>
        </p:nvSpPr>
        <p:spPr>
          <a:xfrm>
            <a:off x="2298056" y="88777"/>
            <a:ext cx="65360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Sketches of the product enclosure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D53C3-9AC2-4CEB-8F35-BB1A50339D9E}"/>
              </a:ext>
            </a:extLst>
          </p:cNvPr>
          <p:cNvSpPr txBox="1"/>
          <p:nvPr/>
        </p:nvSpPr>
        <p:spPr>
          <a:xfrm>
            <a:off x="1519285" y="859369"/>
            <a:ext cx="1755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C4C11-2C8C-4654-A67B-7CCB96197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>
          <a:xfrm>
            <a:off x="1519285" y="1321034"/>
            <a:ext cx="9085833" cy="5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2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51FB6-68CA-4840-8851-A06645A0CBD8}"/>
              </a:ext>
            </a:extLst>
          </p:cNvPr>
          <p:cNvSpPr txBox="1"/>
          <p:nvPr/>
        </p:nvSpPr>
        <p:spPr>
          <a:xfrm>
            <a:off x="1474175" y="271035"/>
            <a:ext cx="2958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LED panel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A98F5-F8A5-458F-B5AB-F4A7FCBB5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9" b="4413"/>
          <a:stretch/>
        </p:blipFill>
        <p:spPr>
          <a:xfrm>
            <a:off x="1263700" y="1069565"/>
            <a:ext cx="9664599" cy="56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2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660</TotalTime>
  <Words>285</Words>
  <Application>Microsoft Office PowerPoint</Application>
  <PresentationFormat>Widescreen</PresentationFormat>
  <Paragraphs>105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Aldhabi</vt:lpstr>
      <vt:lpstr>Arial</vt:lpstr>
      <vt:lpstr>Tw Cen MT</vt:lpstr>
      <vt:lpstr>Wingdings</vt:lpstr>
      <vt:lpstr>Circuit</vt:lpstr>
      <vt:lpstr>SMART LED LAMP</vt:lpstr>
      <vt:lpstr>Problem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Estimated Budget</vt:lpstr>
      <vt:lpstr>Marketing and Sales and Beyond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Kithdara Ranasinghe</dc:creator>
  <cp:lastModifiedBy>Kithdara Ranasinghe</cp:lastModifiedBy>
  <cp:revision>50</cp:revision>
  <dcterms:created xsi:type="dcterms:W3CDTF">2021-06-15T09:11:51Z</dcterms:created>
  <dcterms:modified xsi:type="dcterms:W3CDTF">2021-06-17T19:04:55Z</dcterms:modified>
</cp:coreProperties>
</file>